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3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image" Target="../media/image-1012-2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2" name="Shape 3"/>
          <p:cNvSpPr/>
          <p:nvPr/>
        </p:nvSpPr>
        <p:spPr>
          <a:xfrm>
            <a:off x="43688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5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6" name="Shape 4"/>
          <p:cNvSpPr/>
          <p:nvPr/>
        </p:nvSpPr>
        <p:spPr>
          <a:xfrm>
            <a:off x="79756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8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9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20" name="Shape 5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6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22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1010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KEY IDEA</a:t>
            </a:r>
            <a:endParaRPr lang="ko-KR" sz="11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1012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cover-field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00" y="952500"/>
            <a:ext cx="5588000" cy="5588000"/>
          </a:xfrm>
          <a:prstGeom prst="rect">
            <a:avLst/>
          </a:prstGeom>
        </p:spPr>
      </p:pic>
      <p:pic>
        <p:nvPicPr>
          <p:cNvPr id="3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457200" cy="457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358900" y="736600"/>
            <a:ext cx="4445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200" spc="12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6" name="Shape 1"/>
          <p:cNvSpPr/>
          <p:nvPr/>
        </p:nvSpPr>
        <p:spPr>
          <a:xfrm>
            <a:off x="762000" y="1295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TITLE</a:t>
            </a:r>
            <a:endParaRPr lang="ko-KR" sz="1100" dirty="0"/>
          </a:p>
        </p:txBody>
      </p:sp>
      <p:sp>
        <p:nvSpPr>
          <p:cNvPr id="8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10" name="Shape 2"/>
          <p:cNvSpPr/>
          <p:nvPr/>
        </p:nvSpPr>
        <p:spPr>
          <a:xfrm>
            <a:off x="762000" y="5638800"/>
            <a:ext cx="685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발표자 이름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RESEARCH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669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한 줄 설명 자리. 30px, 최대 두 줄.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6797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908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접근 방법 — 모델 구조와 학습 설정을 한 줄로.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3210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5496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— 핵심 수치 하나, 비교 대상 하나.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9624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Shape 9"/>
          <p:cNvSpPr/>
          <p:nvPr/>
        </p:nvSpPr>
        <p:spPr>
          <a:xfrm>
            <a:off x="6172200" y="2038350"/>
            <a:ext cx="5257800" cy="2667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9" name="Text 10"/>
          <p:cNvSpPr txBox="1"/>
          <p:nvPr/>
        </p:nvSpPr>
        <p:spPr>
          <a:xfrm>
            <a:off x="6172200" y="3276600"/>
            <a:ext cx="5257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생성 결과 이미지 · 도표 자리 (16:10)</a:t>
            </a:r>
            <a:endParaRPr lang="ko-KR" sz="1000" dirty="0"/>
          </a:p>
        </p:txBody>
      </p:sp>
      <p:sp>
        <p:nvSpPr>
          <p:cNvPr id="20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1" name="Shape 1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2" name="Text 1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23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SECTION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90000"/>
              </a:lnSpc>
              <a:buNone/>
              <a:def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섹션 제목 — 프로젝트 데모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43688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   하위 항목 1</a:t>
            </a:r>
            <a:endParaRPr lang="ko-KR" sz="1300" dirty="0"/>
          </a:p>
        </p:txBody>
      </p:sp>
      <p:sp>
        <p:nvSpPr>
          <p:cNvPr id="11" name="Shape 3"/>
          <p:cNvSpPr/>
          <p:nvPr/>
        </p:nvSpPr>
        <p:spPr>
          <a:xfrm>
            <a:off x="80264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   하위 항목 2</a:t>
            </a:r>
            <a:endParaRPr lang="ko-KR" sz="1300" dirty="0"/>
          </a:p>
        </p:txBody>
      </p:sp>
      <p:sp>
        <p:nvSpPr>
          <p:cNvPr id="13" name="Shape 4"/>
          <p:cNvSpPr/>
          <p:nvPr/>
        </p:nvSpPr>
        <p:spPr>
          <a:xfrm>
            <a:off x="43688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4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   하위 항목 3</a:t>
            </a:r>
            <a:endParaRPr lang="ko-KR" sz="1300" dirty="0"/>
          </a:p>
        </p:txBody>
      </p:sp>
      <p:sp>
        <p:nvSpPr>
          <p:cNvPr id="15" name="Shape 5"/>
          <p:cNvSpPr/>
          <p:nvPr/>
        </p:nvSpPr>
        <p:spPr>
          <a:xfrm>
            <a:off x="43688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80264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   하위 항목 4</a:t>
            </a:r>
            <a:endParaRPr lang="ko-KR" sz="1300" dirty="0"/>
          </a:p>
        </p:txBody>
      </p:sp>
      <p:sp>
        <p:nvSpPr>
          <p:cNvPr id="18" name="Shape 7"/>
          <p:cNvSpPr/>
          <p:nvPr/>
        </p:nvSpPr>
        <p:spPr>
          <a:xfrm>
            <a:off x="80264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Shape 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0" name="Text 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2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8" name="Shape 2"/>
          <p:cNvSpPr/>
          <p:nvPr/>
        </p:nvSpPr>
        <p:spPr>
          <a:xfrm>
            <a:off x="7620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8890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01 · 16:10</a:t>
            </a:r>
            <a:endParaRPr lang="ko-KR" sz="900" dirty="0"/>
          </a:p>
        </p:txBody>
      </p:sp>
      <p:sp>
        <p:nvSpPr>
          <p:cNvPr id="10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1" name="Shape 4"/>
          <p:cNvSpPr/>
          <p:nvPr/>
        </p:nvSpPr>
        <p:spPr>
          <a:xfrm>
            <a:off x="34671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35941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02</a:t>
            </a:r>
            <a:endParaRPr lang="ko-KR" sz="900" dirty="0"/>
          </a:p>
        </p:txBody>
      </p:sp>
      <p:sp>
        <p:nvSpPr>
          <p:cNvPr id="13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4" name="Shape 6"/>
          <p:cNvSpPr/>
          <p:nvPr/>
        </p:nvSpPr>
        <p:spPr>
          <a:xfrm>
            <a:off x="61722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62992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03</a:t>
            </a:r>
            <a:endParaRPr lang="ko-KR" sz="900" dirty="0"/>
          </a:p>
        </p:txBody>
      </p:sp>
      <p:sp>
        <p:nvSpPr>
          <p:cNvPr id="16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Shape 8"/>
          <p:cNvSpPr/>
          <p:nvPr/>
        </p:nvSpPr>
        <p:spPr>
          <a:xfrm>
            <a:off x="88773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90043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04</a:t>
            </a:r>
            <a:endParaRPr lang="ko-KR" sz="900" dirty="0"/>
          </a:p>
        </p:txBody>
      </p:sp>
      <p:sp>
        <p:nvSpPr>
          <p:cNvPr id="1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0" name="Shape 10"/>
          <p:cNvSpPr/>
          <p:nvPr/>
        </p:nvSpPr>
        <p:spPr>
          <a:xfrm>
            <a:off x="7620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8890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05</a:t>
            </a:r>
            <a:endParaRPr lang="ko-KR" sz="900" dirty="0"/>
          </a:p>
        </p:txBody>
      </p:sp>
      <p:sp>
        <p:nvSpPr>
          <p:cNvPr id="22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3" name="Shape 12"/>
          <p:cNvSpPr/>
          <p:nvPr/>
        </p:nvSpPr>
        <p:spPr>
          <a:xfrm>
            <a:off x="34671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4" name="Text 13"/>
          <p:cNvSpPr txBox="1"/>
          <p:nvPr/>
        </p:nvSpPr>
        <p:spPr>
          <a:xfrm>
            <a:off x="35941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06</a:t>
            </a:r>
            <a:endParaRPr lang="ko-KR" sz="900" dirty="0"/>
          </a:p>
        </p:txBody>
      </p:sp>
      <p:sp>
        <p:nvSpPr>
          <p:cNvPr id="25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Shape 14"/>
          <p:cNvSpPr/>
          <p:nvPr/>
        </p:nvSpPr>
        <p:spPr>
          <a:xfrm>
            <a:off x="61722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62992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07</a:t>
            </a:r>
            <a:endParaRPr lang="ko-KR" sz="900" dirty="0"/>
          </a:p>
        </p:txBody>
      </p:sp>
      <p:sp>
        <p:nvSpPr>
          <p:cNvPr id="28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9" name="Shape 16"/>
          <p:cNvSpPr/>
          <p:nvPr/>
        </p:nvSpPr>
        <p:spPr>
          <a:xfrm>
            <a:off x="88773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0" name="Text 17"/>
          <p:cNvSpPr txBox="1"/>
          <p:nvPr/>
        </p:nvSpPr>
        <p:spPr>
          <a:xfrm>
            <a:off x="90043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08</a:t>
            </a:r>
            <a:endParaRPr lang="ko-KR" sz="900" dirty="0"/>
          </a:p>
        </p:txBody>
      </p:sp>
      <p:sp>
        <p:nvSpPr>
          <p:cNvPr id="31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2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33" name="Shape 1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34" name="Text 1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35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pic>
        <p:nvPicPr>
          <p:cNvPr id="6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78000"/>
            <a:ext cx="1016000" cy="1016000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9" name="Shape 2"/>
          <p:cNvSpPr/>
          <p:nvPr/>
        </p:nvSpPr>
        <p:spPr>
          <a:xfrm>
            <a:off x="7975600" y="4978400"/>
            <a:ext cx="34544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975600" y="51562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Email</a:t>
            </a:r>
            <a:endParaRPr lang="ko-KR" sz="1300" dirty="0"/>
          </a:p>
        </p:txBody>
      </p:sp>
      <p:sp>
        <p:nvSpPr>
          <p:cNvPr id="11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12" name="Text 4"/>
          <p:cNvSpPr txBox="1"/>
          <p:nvPr/>
        </p:nvSpPr>
        <p:spPr>
          <a:xfrm>
            <a:off x="7975600" y="55118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Phone</a:t>
            </a:r>
            <a:endParaRPr lang="ko-KR" sz="1300" dirty="0"/>
          </a:p>
        </p:txBody>
      </p:sp>
      <p:sp>
        <p:nvSpPr>
          <p:cNvPr id="13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7975600" y="58674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Web</a:t>
            </a:r>
            <a:endParaRPr lang="ko-KR" sz="1300" dirty="0"/>
          </a:p>
        </p:txBody>
      </p:sp>
      <p:sp>
        <p:nvSpPr>
          <p:cNvPr id="15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AGENDA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161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1 제목 자리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5654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7432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2 제목 자리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0924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2702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3 제목 자리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6195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762000" y="3797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ko-KR" sz="1100" dirty="0"/>
          </a:p>
        </p:txBody>
      </p:sp>
      <p:sp>
        <p:nvSpPr>
          <p:cNvPr id="19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4 제목 자리</a:t>
            </a:r>
            <a:endParaRPr lang="ko-KR" sz="1500" dirty="0"/>
          </a:p>
        </p:txBody>
      </p:sp>
      <p:sp>
        <p:nvSpPr>
          <p:cNvPr id="20" name="Shape 10"/>
          <p:cNvSpPr/>
          <p:nvPr/>
        </p:nvSpPr>
        <p:spPr>
          <a:xfrm>
            <a:off x="762000" y="41465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762000" y="43243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ko-KR" sz="1100" dirty="0"/>
          </a:p>
        </p:txBody>
      </p:sp>
      <p:sp>
        <p:nvSpPr>
          <p:cNvPr id="22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5 제목 자리</a:t>
            </a:r>
            <a:endParaRPr lang="ko-KR" sz="1500" dirty="0"/>
          </a:p>
        </p:txBody>
      </p:sp>
      <p:sp>
        <p:nvSpPr>
          <p:cNvPr id="23" name="Shape 12"/>
          <p:cNvSpPr/>
          <p:nvPr/>
        </p:nvSpPr>
        <p:spPr>
          <a:xfrm>
            <a:off x="762000" y="46736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4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오른쪽 메모 자리 — 발표 맥락, 소요 시간, 자료 링크</a:t>
            </a:r>
            <a:endParaRPr lang="ko-KR" sz="1200" dirty="0"/>
          </a:p>
        </p:txBody>
      </p:sp>
      <p:sp>
        <p:nvSpPr>
          <p:cNvPr id="25" name="Shape 13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6" name="Text 14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27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BLEED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pic>
        <p:nvPicPr>
          <p:cNvPr id="4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5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7" name="Shape 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8" name="Text 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9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9" name="Shape 2"/>
          <p:cNvSpPr/>
          <p:nvPr/>
        </p:nvSpPr>
        <p:spPr>
          <a:xfrm>
            <a:off x="7620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8890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이전 결과 (16:10)</a:t>
            </a:r>
            <a:endParaRPr lang="ko-KR" sz="900" dirty="0"/>
          </a:p>
        </p:txBody>
      </p:sp>
      <p:sp>
        <p:nvSpPr>
          <p:cNvPr id="11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14" name="Shape 4"/>
          <p:cNvSpPr/>
          <p:nvPr/>
        </p:nvSpPr>
        <p:spPr>
          <a:xfrm>
            <a:off x="61722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5"/>
          <p:cNvSpPr txBox="1"/>
          <p:nvPr/>
        </p:nvSpPr>
        <p:spPr>
          <a:xfrm>
            <a:off x="62992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이후 결과 (16:10)</a:t>
            </a:r>
            <a:endParaRPr lang="ko-KR" sz="900" dirty="0"/>
          </a:p>
        </p:txBody>
      </p:sp>
      <p:sp>
        <p:nvSpPr>
          <p:cNvPr id="16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8" name="Shape 6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Text 7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Smart Generation Lab</a:t>
            </a:r>
            <a:endParaRPr lang="ko-KR" sz="1000" dirty="0"/>
          </a:p>
        </p:txBody>
      </p:sp>
      <p:pic>
        <p:nvPicPr>
          <p:cNvPr id="20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1009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3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LAB INTRODUCTION</a:t>
            </a:r>
            <a:endParaRPr lang="ko-KR" sz="1100" dirty="0"/>
          </a:p>
        </p:txBody>
      </p:sp>
      <p:sp>
        <p:nvSpPr>
          <p:cNvPr id="4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From seeing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to making.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Dongseo University · Department of Computer Engineering</a:t>
            </a:r>
            <a:endParaRPr lang="ko-KR" sz="1600" dirty="0"/>
          </a:p>
        </p:txBody>
      </p:sp>
      <p:sp>
        <p:nvSpPr>
          <p:cNvPr id="6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Sang-Geol Lee, Ph.D.</a:t>
            </a:r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Principal Investigator</a:t>
            </a:r>
            <a:endParaRPr lang="ko-KR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JOIN US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Looking for people to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build with.</a:t>
            </a:r>
            <a:endParaRPr lang="ko-KR" sz="40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Graduate and undergraduate applications, industry collaboration, and joint research proposals are all welcome by email.</a:t>
            </a:r>
            <a:endParaRPr lang="ko-KR" sz="1500" dirty="0"/>
          </a:p>
        </p:txBody>
      </p:sp>
      <p:sp>
        <p:nvSpPr>
          <p:cNvPr id="5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leesg@dongseo.ac.kr</a:t>
            </a:r>
            <a:endParaRPr lang="ko-KR" sz="1300" dirty="0"/>
          </a:p>
        </p:txBody>
      </p:sp>
      <p:sp>
        <p:nvSpPr>
          <p:cNvPr id="6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+82-51-320-2135</a:t>
            </a:r>
            <a:endParaRPr lang="ko-KR" sz="1300" dirty="0"/>
          </a:p>
        </p:txBody>
      </p:sp>
      <p:sp>
        <p:nvSpPr>
          <p:cNvPr id="7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smartgenerationlab.github.io/en/</a:t>
            </a:r>
            <a:endParaRPr lang="ko-K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ABOUT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WHO WE ARE</a:t>
            </a:r>
            <a:endParaRPr lang="ko-KR" sz="11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From seeing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to making.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 read the world with computer vision and rewrite it with generative models. Starting from models that understand images and video, we build the models that create them — training, deploying, and teaching them ourselves.</a:t>
            </a:r>
            <a:endParaRPr lang="ko-KR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01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Computer Vision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Where the lab began. 25 related papers.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Image and video analysis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object recognition and tracking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character recognition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medical imaging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Generative AI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 work directly on open-source generative models and fix what needs fixing. 4 related papers.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Image and video generation and editing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diffusion models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GANs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media synthesis pipelines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03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Others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 push language models beyond text: 11 related papers.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Local LLMs and agents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reinforcement learning applications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signal processing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AI education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Research projects · systems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Ongoing R&amp;D projects and systems the lab built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9 research results are listed with the papers · smartgenerationlab.github.io/en/projects.html</a:t>
            </a:r>
            <a:endParaRPr lang="ko-KR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038350"/>
          <a:ext cx="10668000" cy="914400"/>
        </p:xfrm>
        <a:graphic>
          <a:graphicData uri="http://schemas.openxmlformats.org/drawingml/2006/table">
            <a:tbl>
              <a:tblPr/>
              <a:tblGrid>
                <a:gridCol w="5257800"/>
                <a:gridCol w="2552700"/>
                <a:gridCol w="1200150"/>
                <a:gridCol w="1200150"/>
              </a:tblGrid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Project · system</a:t>
                      </a:r>
                      <a:endParaRPr lang="en-US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Type</a:t>
                      </a:r>
                      <a:endParaRPr lang="en-US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Period</a:t>
                      </a:r>
                      <a:endParaRPr lang="en-US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Status</a:t>
                      </a:r>
                      <a:endParaRPr lang="en-US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Improving Generative AI Models for Cultural Content Production</a:t>
                      </a:r>
                      <a:endParaRPr lang="en-US" sz="11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Virtual Convergence Technology Research Institute R&amp;D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2025 –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Ongoing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Generative AI for Content Production Workflows</a:t>
                      </a:r>
                      <a:endParaRPr lang="en-US" sz="11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Industry–academia joint R&amp;D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Ongoing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Local LLM Multi-Agent System</a:t>
                      </a:r>
                      <a:endParaRPr lang="en-US" sz="11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Lab project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Ongoing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ComfyUI Content Generation Pipeline</a:t>
                      </a:r>
                      <a:endParaRPr lang="en-US" sz="11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Lab project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Ongoing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Lab AI Server</a:t>
                      </a:r>
                      <a:endParaRPr lang="en-US" sz="11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Lab project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altLang="en-US" sz="11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Completed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PUBLICATIONS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Publications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2003–2026 · Google Scholar</a:t>
            </a:r>
            <a:endParaRPr lang="ko-KR" sz="1300" dirty="0"/>
          </a:p>
        </p:txBody>
      </p:sp>
      <p:sp>
        <p:nvSpPr>
          <p:cNvPr id="5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40</a:t>
            </a:r>
            <a:endParaRPr lang="ko-KR" sz="75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PUBLICATIONS</a:t>
            </a:r>
            <a:endParaRPr lang="ko-KR" sz="1000" dirty="0"/>
          </a:p>
        </p:txBody>
      </p:sp>
      <p:sp>
        <p:nvSpPr>
          <p:cNvPr id="7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Journal and conference papers</a:t>
            </a:r>
            <a:endParaRPr lang="ko-KR" sz="1200" dirty="0"/>
          </a:p>
        </p:txBody>
      </p:sp>
      <p:sp>
        <p:nvSpPr>
          <p:cNvPr id="8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26</a:t>
            </a:r>
            <a:endParaRPr lang="ko-KR" sz="7500" dirty="0"/>
          </a:p>
        </p:txBody>
      </p:sp>
      <p:sp>
        <p:nvSpPr>
          <p:cNvPr id="9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JOURNAL</a:t>
            </a:r>
            <a:endParaRPr lang="ko-KR" sz="1000" dirty="0"/>
          </a:p>
        </p:txBody>
      </p:sp>
      <p:sp>
        <p:nvSpPr>
          <p:cNvPr id="10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Journal papers</a:t>
            </a:r>
            <a:endParaRPr lang="ko-KR" sz="1200" dirty="0"/>
          </a:p>
        </p:txBody>
      </p:sp>
      <p:sp>
        <p:nvSpPr>
          <p:cNvPr id="11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10</a:t>
            </a:r>
            <a:endParaRPr lang="ko-KR" sz="7500" dirty="0"/>
          </a:p>
        </p:txBody>
      </p:sp>
      <p:sp>
        <p:nvSpPr>
          <p:cNvPr id="12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SINCE 2024</a:t>
            </a:r>
            <a:endParaRPr lang="ko-KR" sz="1000" dirty="0"/>
          </a:p>
        </p:txBody>
      </p:sp>
      <p:sp>
        <p:nvSpPr>
          <p:cNvPr id="13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Generative AI · LLM · agents (2024–)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ACTIVITIES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Recent activities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Academic · Teaching · Lab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3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Website Relaunch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2026.09 · Lab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3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ISPACS 2026 Web Chair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2026.08 · Academic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3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SG Lab Brand Finalised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2026.07 · Lab</a:t>
            </a:r>
            <a:endParaRPr lang="ko-KR" sz="1500" dirty="0"/>
          </a:p>
        </p:txBody>
      </p:sp>
      <p:sp>
        <p:nvSpPr>
          <p:cNvPr id="8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3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Generative AI Workshop for University Staff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2026.06 · Teaching</a:t>
            </a:r>
            <a:endParaRPr lang="ko-KR" sz="1500" dirty="0"/>
          </a:p>
        </p:txBody>
      </p:sp>
      <p:sp>
        <p:nvSpPr>
          <p:cNvPr id="9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1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Computer Vision System Design · Software Studio 1 · Advanced Programming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2026.03 · Teaching</a:t>
            </a:r>
            <a:endParaRPr lang="ko-KR" sz="1500" dirty="0"/>
          </a:p>
        </p:txBody>
      </p:sp>
      <p:sp>
        <p:nvSpPr>
          <p:cNvPr id="10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11 activities in total</a:t>
            </a:r>
            <a:endParaRPr lang="ko-KR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smartgenerationlab.github.io/en/activities.html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PEOPLE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Sang-Geol Lee, Ph.D.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leesg@dongseo.ac.kr · smartgenerationlab.github.io</a:t>
            </a:r>
            <a:endParaRPr lang="ko-KR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762000" y="2038350"/>
            <a:ext cx="52578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이상걸 · Principal Investigator</a:t>
            </a:r>
            <a:endParaRPr lang="en-US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en-US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Education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Ph.D. in Electrical, Electronic and Computer Engineering, Pusan National University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M.S. in Computer Engineering, Pusan National University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B.S. in Information and Computer Engineering, Pusan National University</a:t>
            </a:r>
            <a:endParaRPr lang="en-US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en-US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Career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Associate Professor, Department of Software, Dongseo University (current)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Research Professor, WE-UP Programme, Dongguk University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Research Fellow, BK21+ Programme, Pusan National University</a:t>
            </a:r>
            <a:endParaRPr lang="en-US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en-US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Interests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deep learning, machine learning, neural networks, computer vision, image processing.</a:t>
            </a:r>
            <a:endParaRPr lang="en-US" sz="1100" dirty="0"/>
          </a:p>
        </p:txBody>
      </p:sp>
      <p:pic>
        <p:nvPicPr>
          <p:cNvPr id="7" name="Image 0" descr="/home/runner/work/sglab-brand/sglab-brand/web/images/lee-sang-geo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62850" y="2038350"/>
            <a:ext cx="2476500" cy="3302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동서대학교 컴퓨터공학부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Lab Introduction</dc:title>
  <dc:subject>PptxGenJS Presentation</dc:subject>
  <dc:creator>Smart Generation Lab</dc:creator>
  <cp:lastModifiedBy>Smart Generation Lab</cp:lastModifiedBy>
  <cp:revision>1</cp:revision>
  <dcterms:created xsi:type="dcterms:W3CDTF">2026-09-14T02:31:57Z</dcterms:created>
  <dcterms:modified xsi:type="dcterms:W3CDTF">2026-09-14T02:31:57Z</dcterms:modified>
</cp:coreProperties>
</file>